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338" r:id="rId3"/>
    <p:sldId id="346" r:id="rId4"/>
    <p:sldId id="347" r:id="rId5"/>
    <p:sldId id="352" r:id="rId6"/>
    <p:sldId id="358" r:id="rId7"/>
    <p:sldId id="359" r:id="rId8"/>
    <p:sldId id="350" r:id="rId9"/>
    <p:sldId id="355" r:id="rId10"/>
    <p:sldId id="356" r:id="rId11"/>
    <p:sldId id="351" r:id="rId12"/>
    <p:sldId id="354" r:id="rId13"/>
    <p:sldId id="353" r:id="rId14"/>
    <p:sldId id="357" r:id="rId15"/>
    <p:sldId id="349" r:id="rId16"/>
    <p:sldId id="360" r:id="rId17"/>
    <p:sldId id="36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jpe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9865AA-8C41-CD4C-B4D8-CDB2D45CCE1F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1A85E-F885-0049-9AEA-7145E3A2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1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3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1A85E-F885-0049-9AEA-7145E3A20B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600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7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5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61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04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87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3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7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94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FC319-B02D-9547-9FEE-1E5B60ED5A1C}" type="datetimeFigureOut">
              <a:rPr lang="en-US" smtClean="0"/>
              <a:t>12/30/21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46A6D-2882-084A-A10E-44A5B3A41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1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A08722-D35B-824F-B3F7-507B0CCDC898}"/>
              </a:ext>
            </a:extLst>
          </p:cNvPr>
          <p:cNvSpPr txBox="1"/>
          <p:nvPr/>
        </p:nvSpPr>
        <p:spPr>
          <a:xfrm>
            <a:off x="772510" y="1923394"/>
            <a:ext cx="75989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MGS 723: Geodynamics</a:t>
            </a:r>
          </a:p>
          <a:p>
            <a:pPr algn="ctr"/>
            <a:endParaRPr lang="en-US" sz="1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Lecture 2: Strain and Strain Rate</a:t>
            </a:r>
          </a:p>
        </p:txBody>
      </p:sp>
    </p:spTree>
    <p:extLst>
      <p:ext uri="{BB962C8B-B14F-4D97-AF65-F5344CB8AC3E}">
        <p14:creationId xmlns:p14="http://schemas.microsoft.com/office/powerpoint/2010/main" val="27539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Pure vs. Simple Shear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Learning Geology: What is deformation?">
            <a:extLst>
              <a:ext uri="{FF2B5EF4-FFF2-40B4-BE49-F238E27FC236}">
                <a16:creationId xmlns:a16="http://schemas.microsoft.com/office/drawing/2014/main" id="{A0404328-1C44-5642-9D88-DE807907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52" y="915764"/>
            <a:ext cx="6674069" cy="4721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767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Measuring strain and strain rate on Earth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B59323A6-0FAA-7246-9335-8EE8D7839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57" y="1169881"/>
            <a:ext cx="3191803" cy="54116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533136-7530-3149-ADA8-33CA50BB2D9C}"/>
              </a:ext>
            </a:extLst>
          </p:cNvPr>
          <p:cNvSpPr txBox="1"/>
          <p:nvPr/>
        </p:nvSpPr>
        <p:spPr>
          <a:xfrm>
            <a:off x="-2264977" y="74875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Earthquake mechanisms (strain)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0F194-09FE-2C4E-A961-01DCCE08B8D5}"/>
              </a:ext>
            </a:extLst>
          </p:cNvPr>
          <p:cNvSpPr txBox="1"/>
          <p:nvPr/>
        </p:nvSpPr>
        <p:spPr>
          <a:xfrm>
            <a:off x="3405596" y="6536142"/>
            <a:ext cx="9144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Becker &amp; </a:t>
            </a:r>
            <a:r>
              <a:rPr lang="en-US" sz="13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Faccenna</a:t>
            </a:r>
            <a:endParaRPr lang="en-US" sz="13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71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Measuring strain and strain rate on Earth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B59323A6-0FAA-7246-9335-8EE8D7839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57" y="1169881"/>
            <a:ext cx="3191803" cy="54116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533136-7530-3149-ADA8-33CA50BB2D9C}"/>
              </a:ext>
            </a:extLst>
          </p:cNvPr>
          <p:cNvSpPr txBox="1"/>
          <p:nvPr/>
        </p:nvSpPr>
        <p:spPr>
          <a:xfrm>
            <a:off x="-2264977" y="74875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Earthquake mechanisms (strain)</a:t>
            </a:r>
          </a:p>
        </p:txBody>
      </p:sp>
      <p:pic>
        <p:nvPicPr>
          <p:cNvPr id="11" name="Picture 10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9AD6E5A1-90B2-524D-B764-CBC43C390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705" y="1965436"/>
            <a:ext cx="6131222" cy="36178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F4C01B6-87CE-1E4D-8293-009AFF283731}"/>
              </a:ext>
            </a:extLst>
          </p:cNvPr>
          <p:cNvSpPr txBox="1"/>
          <p:nvPr/>
        </p:nvSpPr>
        <p:spPr>
          <a:xfrm>
            <a:off x="1513492" y="156532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Tibetan Plateau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C4955E-0128-FF4D-A227-E5F0F1D6C7BF}"/>
              </a:ext>
            </a:extLst>
          </p:cNvPr>
          <p:cNvSpPr txBox="1"/>
          <p:nvPr/>
        </p:nvSpPr>
        <p:spPr>
          <a:xfrm>
            <a:off x="3405596" y="6536142"/>
            <a:ext cx="9144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Becker &amp; </a:t>
            </a:r>
            <a:r>
              <a:rPr lang="en-US" sz="13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Faccenna</a:t>
            </a:r>
            <a:endParaRPr lang="en-US" sz="13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718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Measuring strain and strain rate on Earth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2E7259E8-D06C-5444-ABB7-E3BDE55E4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0" y="1114616"/>
            <a:ext cx="9144000" cy="4628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87E34A-BBFD-564C-A45E-7BF5D0793890}"/>
              </a:ext>
            </a:extLst>
          </p:cNvPr>
          <p:cNvSpPr txBox="1"/>
          <p:nvPr/>
        </p:nvSpPr>
        <p:spPr>
          <a:xfrm>
            <a:off x="-2264977" y="74875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Geodesy (strain rate) - GPS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C245416A-CDAD-2244-8379-FC989887A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850" y="5895427"/>
            <a:ext cx="2705100" cy="7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BBA0F3-30CD-D841-B8B0-953593FDA797}"/>
              </a:ext>
            </a:extLst>
          </p:cNvPr>
          <p:cNvSpPr txBox="1"/>
          <p:nvPr/>
        </p:nvSpPr>
        <p:spPr>
          <a:xfrm>
            <a:off x="3405596" y="6536142"/>
            <a:ext cx="9144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Becker &amp; </a:t>
            </a:r>
            <a:r>
              <a:rPr lang="en-US" sz="13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Faccenna</a:t>
            </a:r>
            <a:endParaRPr lang="en-US" sz="13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670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Measuring strain and strain rate on Earth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2E7259E8-D06C-5444-ABB7-E3BDE55E4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0" y="1114616"/>
            <a:ext cx="9144000" cy="4628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87E34A-BBFD-564C-A45E-7BF5D0793890}"/>
              </a:ext>
            </a:extLst>
          </p:cNvPr>
          <p:cNvSpPr txBox="1"/>
          <p:nvPr/>
        </p:nvSpPr>
        <p:spPr>
          <a:xfrm>
            <a:off x="-2264977" y="74875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Geodesy (strain rate) - GPS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E345D9-DD35-5A41-B120-A2A61FEA8B42}"/>
              </a:ext>
            </a:extLst>
          </p:cNvPr>
          <p:cNvSpPr txBox="1"/>
          <p:nvPr/>
        </p:nvSpPr>
        <p:spPr>
          <a:xfrm>
            <a:off x="578068" y="5862829"/>
            <a:ext cx="79878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Plate tectonics (1960s!): Deformation concentrated at plate boundaries</a:t>
            </a:r>
          </a:p>
        </p:txBody>
      </p:sp>
    </p:spTree>
    <p:extLst>
      <p:ext uri="{BB962C8B-B14F-4D97-AF65-F5344CB8AC3E}">
        <p14:creationId xmlns:p14="http://schemas.microsoft.com/office/powerpoint/2010/main" val="318679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 rate on Earth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E7CC51-44F9-B74B-92A8-75A87447DB58}"/>
              </a:ext>
            </a:extLst>
          </p:cNvPr>
          <p:cNvSpPr txBox="1"/>
          <p:nvPr/>
        </p:nvSpPr>
        <p:spPr>
          <a:xfrm>
            <a:off x="656896" y="5862828"/>
            <a:ext cx="75254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Not so within within deforming continents, but a reasonable first-order approximation.</a:t>
            </a:r>
          </a:p>
        </p:txBody>
      </p:sp>
      <p:pic>
        <p:nvPicPr>
          <p:cNvPr id="3082" name="Picture 10" descr="Model Visuals | GEM Strain Rate Model">
            <a:extLst>
              <a:ext uri="{FF2B5EF4-FFF2-40B4-BE49-F238E27FC236}">
                <a16:creationId xmlns:a16="http://schemas.microsoft.com/office/drawing/2014/main" id="{1ADB3DF4-6CEB-0146-B87C-1EB4B35BC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324" y="688704"/>
            <a:ext cx="6758152" cy="502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787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 rates in a geodynamic rift model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8" name="Picture 4" descr="Imperial Feb 2018 | Phil Heron">
            <a:extLst>
              <a:ext uri="{FF2B5EF4-FFF2-40B4-BE49-F238E27FC236}">
                <a16:creationId xmlns:a16="http://schemas.microsoft.com/office/drawing/2014/main" id="{A8BA8C2C-640A-354B-8D41-7DB8F43C1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284" y="851640"/>
            <a:ext cx="6837471" cy="55015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1D6EC3-9940-C64A-A497-16231089A0EF}"/>
              </a:ext>
            </a:extLst>
          </p:cNvPr>
          <p:cNvSpPr/>
          <p:nvPr/>
        </p:nvSpPr>
        <p:spPr>
          <a:xfrm>
            <a:off x="5710809" y="6550223"/>
            <a:ext cx="3471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https://</a:t>
            </a:r>
            <a:r>
              <a:rPr lang="en-US" sz="1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philheron.com</a:t>
            </a:r>
            <a:r>
              <a:rPr lang="en-US" sz="1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/imperial-feb-2018/</a:t>
            </a:r>
          </a:p>
        </p:txBody>
      </p:sp>
    </p:spTree>
    <p:extLst>
      <p:ext uri="{BB962C8B-B14F-4D97-AF65-F5344CB8AC3E}">
        <p14:creationId xmlns:p14="http://schemas.microsoft.com/office/powerpoint/2010/main" val="500850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Take homes:</a:t>
            </a:r>
          </a:p>
          <a:p>
            <a:pPr algn="ctr"/>
            <a:endParaRPr lang="en-US" sz="4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Strains and strain rates describe the </a:t>
            </a:r>
            <a:r>
              <a:rPr lang="en-US" sz="27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kinematics</a:t>
            </a: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of continuum deformation.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Strains are spatial gradients in </a:t>
            </a:r>
            <a:r>
              <a:rPr lang="en-US" sz="27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displacement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16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 rates are spatial gradients in </a:t>
            </a:r>
            <a:r>
              <a:rPr lang="en-US" sz="27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velocities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Deviatoric strain and strain rates tensors</a:t>
            </a:r>
          </a:p>
          <a:p>
            <a:pPr lvl="1"/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All are 2</a:t>
            </a:r>
            <a:r>
              <a:rPr lang="en-US" sz="2700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nd</a:t>
            </a:r>
            <a:r>
              <a:rPr lang="en-US" sz="27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ranks tensors</a:t>
            </a:r>
          </a:p>
          <a:p>
            <a:pPr lvl="1"/>
            <a:endParaRPr lang="en-US" sz="17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7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Next class: Stresses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35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35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15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What is </a:t>
            </a:r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Geodynamics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ECBAC-0782-1141-A462-B116F78A3B7E}"/>
              </a:ext>
            </a:extLst>
          </p:cNvPr>
          <p:cNvSpPr txBox="1"/>
          <p:nvPr/>
        </p:nvSpPr>
        <p:spPr>
          <a:xfrm>
            <a:off x="0" y="924429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Dynamics</a:t>
            </a:r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of the Earth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522C1-441E-744D-9DBC-9B19B5FBF9CC}"/>
              </a:ext>
            </a:extLst>
          </p:cNvPr>
          <p:cNvSpPr txBox="1"/>
          <p:nvPr/>
        </p:nvSpPr>
        <p:spPr>
          <a:xfrm>
            <a:off x="0" y="1908102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motion of bodies under the action of forces.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B76F1550-9785-6B47-96FC-B8B75BB93444}"/>
              </a:ext>
            </a:extLst>
          </p:cNvPr>
          <p:cNvSpPr/>
          <p:nvPr/>
        </p:nvSpPr>
        <p:spPr>
          <a:xfrm>
            <a:off x="4132613" y="595876"/>
            <a:ext cx="1151906" cy="27128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924D184-27AE-8D4E-B3B6-81FE1C2C4484}"/>
              </a:ext>
            </a:extLst>
          </p:cNvPr>
          <p:cNvSpPr/>
          <p:nvPr/>
        </p:nvSpPr>
        <p:spPr>
          <a:xfrm>
            <a:off x="3099460" y="1526844"/>
            <a:ext cx="1151906" cy="357508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008778-453F-BD40-9E80-BD39A145B817}"/>
              </a:ext>
            </a:extLst>
          </p:cNvPr>
          <p:cNvSpPr txBox="1"/>
          <p:nvPr/>
        </p:nvSpPr>
        <p:spPr>
          <a:xfrm>
            <a:off x="254330" y="3270286"/>
            <a:ext cx="863534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Figuring out the forces that shape motions and deformations on Earth!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40E9C-B228-FD40-80FC-336D21C2FDEE}"/>
              </a:ext>
            </a:extLst>
          </p:cNvPr>
          <p:cNvSpPr/>
          <p:nvPr/>
        </p:nvSpPr>
        <p:spPr>
          <a:xfrm>
            <a:off x="0" y="538609"/>
            <a:ext cx="9025247" cy="2073962"/>
          </a:xfrm>
          <a:prstGeom prst="rect">
            <a:avLst/>
          </a:prstGeom>
          <a:solidFill>
            <a:schemeClr val="bg1">
              <a:alpha val="83051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8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What is </a:t>
            </a:r>
            <a:r>
              <a:rPr lang="en-US" sz="29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Geodynamics</a:t>
            </a:r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ECBAC-0782-1141-A462-B116F78A3B7E}"/>
              </a:ext>
            </a:extLst>
          </p:cNvPr>
          <p:cNvSpPr txBox="1"/>
          <p:nvPr/>
        </p:nvSpPr>
        <p:spPr>
          <a:xfrm>
            <a:off x="0" y="924429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Dynamics</a:t>
            </a:r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of the Earth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522C1-441E-744D-9DBC-9B19B5FBF9CC}"/>
              </a:ext>
            </a:extLst>
          </p:cNvPr>
          <p:cNvSpPr txBox="1"/>
          <p:nvPr/>
        </p:nvSpPr>
        <p:spPr>
          <a:xfrm>
            <a:off x="0" y="1908102"/>
            <a:ext cx="9144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motion of bodies under the action of forces.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B76F1550-9785-6B47-96FC-B8B75BB93444}"/>
              </a:ext>
            </a:extLst>
          </p:cNvPr>
          <p:cNvSpPr/>
          <p:nvPr/>
        </p:nvSpPr>
        <p:spPr>
          <a:xfrm>
            <a:off x="4132613" y="595876"/>
            <a:ext cx="1151906" cy="27128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924D184-27AE-8D4E-B3B6-81FE1C2C4484}"/>
              </a:ext>
            </a:extLst>
          </p:cNvPr>
          <p:cNvSpPr/>
          <p:nvPr/>
        </p:nvSpPr>
        <p:spPr>
          <a:xfrm>
            <a:off x="3099460" y="1526844"/>
            <a:ext cx="1151906" cy="357508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008778-453F-BD40-9E80-BD39A145B817}"/>
              </a:ext>
            </a:extLst>
          </p:cNvPr>
          <p:cNvSpPr txBox="1"/>
          <p:nvPr/>
        </p:nvSpPr>
        <p:spPr>
          <a:xfrm>
            <a:off x="254330" y="3270285"/>
            <a:ext cx="863534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Figuring out the forces that shape </a:t>
            </a:r>
            <a:r>
              <a:rPr lang="en-US" sz="3400" b="1" u="sng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motions</a:t>
            </a:r>
            <a:r>
              <a:rPr lang="en-US" sz="3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and </a:t>
            </a:r>
            <a:r>
              <a:rPr lang="en-US" sz="3400" b="1" u="sng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deformations</a:t>
            </a:r>
            <a:r>
              <a:rPr lang="en-US" sz="3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on Earth!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40E9C-B228-FD40-80FC-336D21C2FDEE}"/>
              </a:ext>
            </a:extLst>
          </p:cNvPr>
          <p:cNvSpPr/>
          <p:nvPr/>
        </p:nvSpPr>
        <p:spPr>
          <a:xfrm>
            <a:off x="0" y="538609"/>
            <a:ext cx="9025247" cy="2073962"/>
          </a:xfrm>
          <a:prstGeom prst="rect">
            <a:avLst/>
          </a:prstGeom>
          <a:solidFill>
            <a:schemeClr val="bg1">
              <a:alpha val="83051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753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 vs. strain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5D6E6-D3D4-A349-8CDF-878D25B166BA}"/>
              </a:ext>
            </a:extLst>
          </p:cNvPr>
          <p:cNvSpPr txBox="1"/>
          <p:nvPr/>
        </p:nvSpPr>
        <p:spPr>
          <a:xfrm>
            <a:off x="254330" y="926478"/>
            <a:ext cx="86353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</a:t>
            </a:r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= the amount of deformation of a body</a:t>
            </a:r>
          </a:p>
          <a:p>
            <a:pPr algn="ctr"/>
            <a:endParaRPr lang="en-US" sz="28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/>
            <a:r>
              <a:rPr lang="en-US" sz="2800" b="1" u="sng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Strain rate </a:t>
            </a:r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= the amount of deformation of a body per unit time</a:t>
            </a:r>
          </a:p>
          <a:p>
            <a:pPr algn="ctr"/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B09E7D-7130-6E49-ABA5-A180F363E78A}"/>
              </a:ext>
            </a:extLst>
          </p:cNvPr>
          <p:cNvSpPr txBox="1"/>
          <p:nvPr/>
        </p:nvSpPr>
        <p:spPr>
          <a:xfrm>
            <a:off x="254330" y="3270285"/>
            <a:ext cx="86353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FF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Note: no forces involved in strain or strain rate (purely a “kinematic” descriptor)</a:t>
            </a:r>
          </a:p>
        </p:txBody>
      </p:sp>
    </p:spTree>
    <p:extLst>
      <p:ext uri="{BB962C8B-B14F-4D97-AF65-F5344CB8AC3E}">
        <p14:creationId xmlns:p14="http://schemas.microsoft.com/office/powerpoint/2010/main" val="394829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Earth as a continuum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6DB9E-4A7C-A84C-806A-6685BA026173}"/>
              </a:ext>
            </a:extLst>
          </p:cNvPr>
          <p:cNvSpPr txBox="1"/>
          <p:nvPr/>
        </p:nvSpPr>
        <p:spPr>
          <a:xfrm>
            <a:off x="369943" y="657976"/>
            <a:ext cx="86353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Geodynamics, we often treat the Earth as a continuum. That is, properties vary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smoothly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throughout a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continuous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mass. Matter completely fills space (i.e., relevant for length scales &gt;&gt; atoms).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1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570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Earth as a continuum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2F39355-245F-5C49-8E5C-04412D111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116" y="3012467"/>
            <a:ext cx="2777458" cy="2454744"/>
          </a:xfrm>
          <a:prstGeom prst="rect">
            <a:avLst/>
          </a:prstGeom>
        </p:spPr>
      </p:pic>
      <p:pic>
        <p:nvPicPr>
          <p:cNvPr id="1028" name="Picture 4" descr="Continuity Equation">
            <a:extLst>
              <a:ext uri="{FF2B5EF4-FFF2-40B4-BE49-F238E27FC236}">
                <a16:creationId xmlns:a16="http://schemas.microsoft.com/office/drawing/2014/main" id="{FE16E156-0A6D-4B45-A6D1-D19E6CF3B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1" y="3131834"/>
            <a:ext cx="3349194" cy="223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C6DB9E-4A7C-A84C-806A-6685BA026173}"/>
              </a:ext>
            </a:extLst>
          </p:cNvPr>
          <p:cNvSpPr txBox="1"/>
          <p:nvPr/>
        </p:nvSpPr>
        <p:spPr>
          <a:xfrm>
            <a:off x="369943" y="657976"/>
            <a:ext cx="863534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Geodynamics, we often treat the Earth as a continuum. That is, properties vary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smoothly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throughout a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continuous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mass. Matter completely fills space (i.e., relevant for length scales &gt;&gt; atoms).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1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Useful mathematically: Can break up the continuum into tiny chunks in order to derive fundamental equations that govern the continuum behavior (left). And solve these equations computationally (right)</a:t>
            </a:r>
          </a:p>
        </p:txBody>
      </p:sp>
    </p:spTree>
    <p:extLst>
      <p:ext uri="{BB962C8B-B14F-4D97-AF65-F5344CB8AC3E}">
        <p14:creationId xmlns:p14="http://schemas.microsoft.com/office/powerpoint/2010/main" val="3682068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Earth as a continuum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2F39355-245F-5C49-8E5C-04412D111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116" y="3012467"/>
            <a:ext cx="2777458" cy="2454744"/>
          </a:xfrm>
          <a:prstGeom prst="rect">
            <a:avLst/>
          </a:prstGeom>
        </p:spPr>
      </p:pic>
      <p:pic>
        <p:nvPicPr>
          <p:cNvPr id="1028" name="Picture 4" descr="Continuity Equation">
            <a:extLst>
              <a:ext uri="{FF2B5EF4-FFF2-40B4-BE49-F238E27FC236}">
                <a16:creationId xmlns:a16="http://schemas.microsoft.com/office/drawing/2014/main" id="{FE16E156-0A6D-4B45-A6D1-D19E6CF3B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1" y="3131834"/>
            <a:ext cx="3349194" cy="223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C6DB9E-4A7C-A84C-806A-6685BA026173}"/>
              </a:ext>
            </a:extLst>
          </p:cNvPr>
          <p:cNvSpPr txBox="1"/>
          <p:nvPr/>
        </p:nvSpPr>
        <p:spPr>
          <a:xfrm>
            <a:off x="369943" y="657976"/>
            <a:ext cx="863534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Geodynamics, we often treat the Earth as a continuum. That is, properties vary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smoothly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throughout a </a:t>
            </a:r>
            <a:r>
              <a:rPr lang="en-US" sz="2100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continuous</a:t>
            </a: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mass. Matter completely fills space (i.e., relevant for length scales &gt;&gt; atoms).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1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Useful mathematically: Can break up the continuum into tiny chunks in order to derive fundamental equations that govern the continuum behavior (left). And solve these equations computationally (right)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D8CCCE-5B09-8547-8C52-0493B01F8571}"/>
              </a:ext>
            </a:extLst>
          </p:cNvPr>
          <p:cNvSpPr txBox="1"/>
          <p:nvPr/>
        </p:nvSpPr>
        <p:spPr>
          <a:xfrm>
            <a:off x="369943" y="5608606"/>
            <a:ext cx="86353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1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However, Earth has discontinuities (e.g., faults, joints, cracks). Need to treat these differently or use continuum approximation at a much larger scale than these features.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1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109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mazon.com: Stylus Pens for Touch Screens, NTHJOYS Universal Fine Point  Stylus for iPad, iPhone, Samsung, iOS/Android Smart Phone and Other  Tablets, Active Stylus Stylist Pen Pencil for Precise Writing/Drawing :  Electronics">
            <a:extLst>
              <a:ext uri="{FF2B5EF4-FFF2-40B4-BE49-F238E27FC236}">
                <a16:creationId xmlns:a16="http://schemas.microsoft.com/office/drawing/2014/main" id="{8A11DA8B-D8E9-994B-BE5B-05664CAF0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544" y="1776248"/>
            <a:ext cx="2004513" cy="255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2890391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the stylus…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58CFD-B66D-984D-ACA9-778E8ADD5FF1}"/>
              </a:ext>
            </a:extLst>
          </p:cNvPr>
          <p:cNvSpPr txBox="1"/>
          <p:nvPr/>
        </p:nvSpPr>
        <p:spPr>
          <a:xfrm>
            <a:off x="1742089" y="5852545"/>
            <a:ext cx="56598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To: derive generic expressions for strain and strain rate (and deviatoric equivalents).</a:t>
            </a:r>
          </a:p>
          <a:p>
            <a:pPr marL="457200" indent="-457200" algn="ctr">
              <a:buFont typeface="Courier New" panose="02070309020205020404" pitchFamily="49" charset="0"/>
              <a:buChar char="o"/>
            </a:pP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457200" indent="-457200" algn="ctr">
              <a:buFont typeface="Courier New" panose="02070309020205020404" pitchFamily="49" charset="0"/>
              <a:buChar char="o"/>
            </a:pP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025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938D57-7D6C-1341-A8E0-A661A4FA3210}"/>
              </a:ext>
            </a:extLst>
          </p:cNvPr>
          <p:cNvSpPr txBox="1"/>
          <p:nvPr/>
        </p:nvSpPr>
        <p:spPr>
          <a:xfrm>
            <a:off x="0" y="0"/>
            <a:ext cx="91440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Pure vs. Simple Shear</a:t>
            </a:r>
          </a:p>
        </p:txBody>
      </p:sp>
      <p:sp>
        <p:nvSpPr>
          <p:cNvPr id="4" name="AutoShape 4" descr="Strain Rate Model">
            <a:extLst>
              <a:ext uri="{FF2B5EF4-FFF2-40B4-BE49-F238E27FC236}">
                <a16:creationId xmlns:a16="http://schemas.microsoft.com/office/drawing/2014/main" id="{91CB9A07-846D-BF4F-88FD-44F53F6FC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Figure F12. Relationship between vesicles and flowbanding in a volcanic rock  exposed to simple shear and pure shear deformation, respectively.">
            <a:extLst>
              <a:ext uri="{FF2B5EF4-FFF2-40B4-BE49-F238E27FC236}">
                <a16:creationId xmlns:a16="http://schemas.microsoft.com/office/drawing/2014/main" id="{8212491D-D537-8749-8515-E3EF52109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0" y="914400"/>
            <a:ext cx="6502400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35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1071</TotalTime>
  <Words>524</Words>
  <Application>Microsoft Macintosh PowerPoint</Application>
  <PresentationFormat>On-screen Show (4:3)</PresentationFormat>
  <Paragraphs>64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Segoe UI 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Holt, Adam Francis</dc:creator>
  <cp:lastModifiedBy>Holt, Adam Francis</cp:lastModifiedBy>
  <cp:revision>16</cp:revision>
  <dcterms:created xsi:type="dcterms:W3CDTF">2021-07-09T17:19:50Z</dcterms:created>
  <dcterms:modified xsi:type="dcterms:W3CDTF">2021-12-30T19:15:46Z</dcterms:modified>
</cp:coreProperties>
</file>

<file path=docProps/thumbnail.jpeg>
</file>